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0" r:id="rId1"/>
  </p:sldMasterIdLst>
  <p:sldIdLst>
    <p:sldId id="257" r:id="rId2"/>
    <p:sldId id="261" r:id="rId3"/>
    <p:sldId id="264" r:id="rId4"/>
    <p:sldId id="266" r:id="rId5"/>
    <p:sldId id="265" r:id="rId6"/>
    <p:sldId id="260" r:id="rId7"/>
  </p:sldIdLst>
  <p:sldSz cx="12192000" cy="6858000"/>
  <p:notesSz cx="6858000" cy="9144000"/>
  <p:defaultTextStyle>
    <a:defPPr>
      <a:defRPr lang="en-L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BC5A-D9E1-E241-82E9-C8FE09737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4B7EB-01F8-154C-9EC7-EAB10746B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22090-E9B2-8C4C-A421-5C81362B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CC499-3663-9541-9E7B-93770E54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0A525-3C71-8549-BCF2-27A78EEC7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391649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7C1C4-32FE-1A44-B0BC-A895B91E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74E69-169B-6D49-B045-76BEF83C0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B9A4E-DA84-4F48-8B6A-6538282F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7A93D-60EB-034D-84C5-F6BFAD3F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63FDA-06CF-E94E-9CF6-4DAF181B6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316283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75C38-F39B-A54B-9AB2-38B5EC5A78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78629-1C74-BE40-A382-A155ECAC4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4672-D6E0-204E-8EA7-D7A744FC6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DC523-C06F-2947-A8BA-9A7B145C1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E3A1F-798E-9C42-BF6D-1DABCBC7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311251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F3435-301B-D14C-A851-F97BFE368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06FB5-7D24-7F44-A369-87D7CC874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EFE7E-6B6D-5646-813F-8E175FCD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8137F-4884-E149-9B32-6910AE763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811B2-2B07-974F-AFE8-1CC0EFE33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4036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E0901-F2CE-FA47-B1E8-83F864A6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587EB-7265-544C-B121-1B5605464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7C73-92E1-7342-9531-313CCC36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5AF4B-820C-1044-862A-8E3196DF4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06699-052D-C644-BF3C-0076761F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187777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8BDD6-76B0-CE44-B308-3F9A0D92C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04C89-CDB5-1740-A2ED-648ACDD5CF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04295-895A-9E45-8B8F-823D71C6B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CED23-69AD-EA4B-9CF4-64EA1D62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FE7DD-9210-2142-908D-CD591D8A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18C69-2C96-F045-B08E-829AA0C19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59036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409ED-022B-AE48-B135-7B6212F77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0389B-8ACE-514E-99E2-3D9BF41D0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7F7C4-4994-7149-AA26-00D39F61D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F461C2-9DA9-8C4E-9A91-47B620092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750AD5-0EF4-B14B-835A-35939CD1C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616F93-0F2F-F549-B7BB-BA542D1E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158DEC-5C26-F04E-B5AF-FC360DA7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27DB5F-EDDC-5942-831D-C48CAB80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52459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894B9-8775-2245-ACCE-740550ECE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07567-9675-5047-8630-AA40BE94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E3292-B28D-924C-A438-088BC520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838B5-96EA-714D-8903-9D1C2541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415109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3CD1F5-C513-EB4E-A997-F5C9B0DB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A60C0-B831-384A-86F6-4449276A8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973FC-99F0-7241-B406-51122B681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67673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C4A51-5467-1044-B15A-2222733D4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4FB19-2012-7446-BE8B-39176E9DD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4A1BB1-3853-1F49-94DC-EB7BD60E7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225D0-4258-3F4D-8838-3E3248A0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2FBA2-6945-E142-BBA4-F359E97F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E7E92-70FB-7648-BD4D-7A4A8482F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267369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FCB82-3FBE-1C4E-A35F-2010E6B44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FE0D4-9D45-404D-AE73-930C375298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4BA44-676D-9A43-AF85-7E96DC0DD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C3EA2-CE6E-4F4C-85B2-3C3D93E78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6A044-760E-2E47-B0BC-2A7C76402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FB6D1-7DF1-3A4F-A2D3-5C28D14F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118801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63430-D1A7-C743-9725-C30EF2CFF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ABFE-C1A9-B340-93A8-BBDF0C732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5C054-3837-C840-B328-1BB742B2C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AD7D4-9481-F041-ACD5-3FF69588AAAA}" type="datetimeFigureOut">
              <a:rPr lang="en-LB" smtClean="0"/>
              <a:t>4/9/25</a:t>
            </a:fld>
            <a:endParaRPr lang="en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C5DF7-C0B6-8240-A9FA-50C8FD425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D3E37-04FB-674D-9EC1-347CA049D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F1500-E0DD-E940-83C2-123AA8532C76}" type="slidenum">
              <a:rPr lang="en-LB" smtClean="0"/>
              <a:t>‹#›</a:t>
            </a:fld>
            <a:endParaRPr lang="en-LB"/>
          </a:p>
        </p:txBody>
      </p:sp>
    </p:spTree>
    <p:extLst>
      <p:ext uri="{BB962C8B-B14F-4D97-AF65-F5344CB8AC3E}">
        <p14:creationId xmlns:p14="http://schemas.microsoft.com/office/powerpoint/2010/main" val="199342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7090" y="740898"/>
            <a:ext cx="5065986" cy="2590800"/>
          </a:xfrm>
        </p:spPr>
        <p:txBody>
          <a:bodyPr>
            <a:normAutofit/>
          </a:bodyPr>
          <a:lstStyle/>
          <a:p>
            <a:r>
              <a:rPr lang="ar-LB" sz="8000" dirty="0"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أسماء الإشارة</a:t>
            </a:r>
            <a:endParaRPr lang="en-US" sz="8000" dirty="0"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5365" y="3429000"/>
            <a:ext cx="3752193" cy="2590800"/>
          </a:xfrm>
        </p:spPr>
        <p:txBody>
          <a:bodyPr>
            <a:normAutofit/>
          </a:bodyPr>
          <a:lstStyle/>
          <a:p>
            <a:r>
              <a:rPr lang="ar-LB" sz="3900" dirty="0">
                <a:cs typeface="+mj-cs"/>
              </a:rPr>
              <a:t>الأساسيّ الخامس</a:t>
            </a:r>
          </a:p>
        </p:txBody>
      </p:sp>
    </p:spTree>
    <p:extLst>
      <p:ext uri="{BB962C8B-B14F-4D97-AF65-F5344CB8AC3E}">
        <p14:creationId xmlns:p14="http://schemas.microsoft.com/office/powerpoint/2010/main" val="44114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414470"/>
              </p:ext>
            </p:extLst>
          </p:nvPr>
        </p:nvGraphicFramePr>
        <p:xfrm>
          <a:off x="1752600" y="609600"/>
          <a:ext cx="8686800" cy="5669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جمع غير عاقل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جمع</a:t>
                      </a:r>
                      <a:r>
                        <a:rPr lang="ar-LB" sz="3000" baseline="0" dirty="0">
                          <a:latin typeface="Simplified Arabic" pitchFamily="18" charset="-78"/>
                          <a:cs typeface="Simplified Arabic" pitchFamily="18" charset="-78"/>
                        </a:rPr>
                        <a:t> عاقل 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المُثنّى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المفرد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هذه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هؤلاء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هذان / هذيْن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هذا 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2500" b="1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القريب المذكّر </a:t>
                      </a:r>
                      <a:endParaRPr lang="en-US" sz="25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هذه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هؤلاء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هاتان/ هاتَيْن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هذه </a:t>
                      </a:r>
                      <a:endParaRPr lang="en-US" sz="3000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2500" b="1" dirty="0">
                          <a:solidFill>
                            <a:srgbClr val="FF0000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القريب المؤنّث </a:t>
                      </a:r>
                      <a:endParaRPr lang="en-US" sz="2500" b="1" dirty="0">
                        <a:solidFill>
                          <a:srgbClr val="FF0000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endParaRPr lang="en-US" sz="300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أولئك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ذاكَ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2500" b="1" dirty="0">
                          <a:latin typeface="Simplified Arabic" pitchFamily="18" charset="-78"/>
                          <a:cs typeface="Simplified Arabic" pitchFamily="18" charset="-78"/>
                        </a:rPr>
                        <a:t>المتوسّط</a:t>
                      </a:r>
                      <a:r>
                        <a:rPr lang="ar-LB" sz="2500" b="1" baseline="0" dirty="0">
                          <a:latin typeface="Simplified Arabic" pitchFamily="18" charset="-78"/>
                          <a:cs typeface="Simplified Arabic" pitchFamily="18" charset="-78"/>
                        </a:rPr>
                        <a:t> المذكّر</a:t>
                      </a:r>
                      <a:endParaRPr lang="en-US" sz="25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endParaRPr lang="en-US" sz="300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أولئك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Simplified Arabic" pitchFamily="18" charset="-78"/>
                          <a:cs typeface="Simplified Arabic" pitchFamily="18" charset="-78"/>
                        </a:rPr>
                        <a:t>تيكَ</a:t>
                      </a:r>
                      <a:endParaRPr lang="en-US" sz="30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2500" b="1" dirty="0">
                          <a:latin typeface="Simplified Arabic" pitchFamily="18" charset="-78"/>
                          <a:cs typeface="Simplified Arabic" pitchFamily="18" charset="-78"/>
                        </a:rPr>
                        <a:t>المتوسّط المؤنّث</a:t>
                      </a:r>
                      <a:endParaRPr lang="en-US" sz="2500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تلك</a:t>
                      </a:r>
                      <a:endParaRPr lang="en-US" sz="3000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أولالك</a:t>
                      </a:r>
                      <a:endParaRPr lang="en-US" sz="3000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ذلك </a:t>
                      </a:r>
                      <a:endParaRPr lang="en-US" sz="3000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2500" b="1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البعيد المذكّر</a:t>
                      </a:r>
                      <a:endParaRPr lang="en-US" sz="2500" b="1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تلك</a:t>
                      </a:r>
                      <a:endParaRPr lang="en-US" sz="3000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أولالك</a:t>
                      </a:r>
                      <a:endParaRPr lang="en-US" sz="3000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تلك</a:t>
                      </a:r>
                      <a:endParaRPr lang="en-US" sz="3000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2500" b="1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البعيد</a:t>
                      </a:r>
                      <a:r>
                        <a:rPr lang="ar-LB" sz="2500" b="1" baseline="0" dirty="0">
                          <a:solidFill>
                            <a:srgbClr val="0000CC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 المؤنّث</a:t>
                      </a:r>
                      <a:endParaRPr lang="en-US" sz="2500" b="1" dirty="0">
                        <a:solidFill>
                          <a:srgbClr val="0000CC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47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124" y="1258551"/>
            <a:ext cx="8429298" cy="5688788"/>
          </a:xfrm>
        </p:spPr>
        <p:txBody>
          <a:bodyPr>
            <a:normAutofit fontScale="77500" lnSpcReduction="20000"/>
          </a:bodyPr>
          <a:lstStyle/>
          <a:p>
            <a:pPr algn="r" rtl="1">
              <a:buNone/>
            </a:pPr>
            <a:r>
              <a:rPr lang="ar-LB" sz="40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أقرأ وألاحظ:</a:t>
            </a:r>
            <a:endParaRPr lang="ar-LB" sz="4000" dirty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ar-LB" sz="3000" b="1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هذا</a:t>
            </a:r>
            <a:r>
              <a:rPr lang="ar-LB" sz="30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 الحصانِ ( للقريب المذكّر/ المفرد )</a:t>
            </a:r>
          </a:p>
          <a:p>
            <a:pPr algn="r" rtl="1">
              <a:buNone/>
            </a:pPr>
            <a:r>
              <a:rPr lang="ar-LB" sz="3000" b="1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هذانِ </a:t>
            </a:r>
            <a:r>
              <a:rPr lang="ar-LB" sz="30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الجوادانِ أو </a:t>
            </a:r>
            <a:r>
              <a:rPr lang="ar-LB" sz="3000" b="1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هذيْنِ </a:t>
            </a:r>
            <a:r>
              <a:rPr lang="ar-LB" sz="30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الجواديْنِ  ( للقريب المذكّر/ المثنّى )</a:t>
            </a:r>
            <a:r>
              <a:rPr lang="en-US" sz="30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   </a:t>
            </a:r>
            <a:endParaRPr lang="ar-LB" sz="3000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ar-LB" sz="3000" b="1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هؤلاء</a:t>
            </a:r>
            <a:r>
              <a:rPr lang="ar-LB" sz="3000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itchFamily="18" charset="-78"/>
              </a:rPr>
              <a:t> الرِّجالُ ( للقريب  المذكّر/ الجمع )</a:t>
            </a:r>
          </a:p>
          <a:p>
            <a:pPr algn="r" rtl="1">
              <a:buNone/>
            </a:pPr>
            <a:endParaRPr lang="ar-LB" sz="3000" dirty="0">
              <a:solidFill>
                <a:schemeClr val="bg1"/>
              </a:solidFill>
              <a:latin typeface="Simplified Arabic" panose="02020603050405020304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ar-LB" sz="30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itchFamily="18" charset="-78"/>
              </a:rPr>
              <a:t>      </a:t>
            </a:r>
            <a:r>
              <a:rPr lang="ar-LB" sz="3000" b="1" dirty="0">
                <a:latin typeface="Simplified Arabic" panose="02020603050405020304" pitchFamily="18" charset="-78"/>
                <a:cs typeface="Simplified Arabic" pitchFamily="18" charset="-78"/>
              </a:rPr>
              <a:t>هذه الفرَسُ</a:t>
            </a:r>
            <a:r>
              <a:rPr lang="ar-LB" sz="3000" dirty="0">
                <a:latin typeface="Simplified Arabic" panose="02020603050405020304" pitchFamily="18" charset="-78"/>
                <a:cs typeface="Simplified Arabic" pitchFamily="18" charset="-78"/>
              </a:rPr>
              <a:t> ( للقريب المؤنّث/ المفرد )</a:t>
            </a:r>
          </a:p>
          <a:p>
            <a:pPr algn="ctr" rtl="1">
              <a:buNone/>
            </a:pPr>
            <a:r>
              <a:rPr lang="ar-LB" sz="3000" b="1" dirty="0">
                <a:latin typeface="Simplified Arabic" panose="02020603050405020304" pitchFamily="18" charset="-78"/>
                <a:cs typeface="Simplified Arabic" pitchFamily="18" charset="-78"/>
              </a:rPr>
              <a:t>     هاتانِ </a:t>
            </a:r>
            <a:r>
              <a:rPr lang="ar-LB" sz="3000" dirty="0">
                <a:latin typeface="Simplified Arabic" panose="02020603050405020304" pitchFamily="18" charset="-78"/>
                <a:cs typeface="Simplified Arabic" pitchFamily="18" charset="-78"/>
              </a:rPr>
              <a:t>الفرسانِ</a:t>
            </a:r>
            <a:r>
              <a:rPr lang="ar-LB" sz="3000" b="1" dirty="0">
                <a:latin typeface="Simplified Arabic" panose="02020603050405020304" pitchFamily="18" charset="-78"/>
                <a:cs typeface="Simplified Arabic" pitchFamily="18" charset="-78"/>
              </a:rPr>
              <a:t> </a:t>
            </a:r>
            <a:r>
              <a:rPr lang="ar-LB" sz="3000" dirty="0">
                <a:latin typeface="Simplified Arabic" panose="02020603050405020304" pitchFamily="18" charset="-78"/>
                <a:cs typeface="Simplified Arabic" pitchFamily="18" charset="-78"/>
              </a:rPr>
              <a:t>أو </a:t>
            </a:r>
            <a:r>
              <a:rPr lang="ar-LB" sz="3000" b="1" dirty="0">
                <a:latin typeface="Simplified Arabic" panose="02020603050405020304" pitchFamily="18" charset="-78"/>
                <a:cs typeface="Simplified Arabic" pitchFamily="18" charset="-78"/>
              </a:rPr>
              <a:t>هاتيْنِ </a:t>
            </a:r>
            <a:r>
              <a:rPr lang="ar-LB" sz="3000" dirty="0">
                <a:latin typeface="Simplified Arabic" panose="02020603050405020304" pitchFamily="18" charset="-78"/>
                <a:cs typeface="Simplified Arabic" pitchFamily="18" charset="-78"/>
              </a:rPr>
              <a:t>الفرسيْنِ( للقريب المؤنّث/ المثنّى )</a:t>
            </a:r>
          </a:p>
          <a:p>
            <a:pPr algn="ctr" rtl="1">
              <a:buNone/>
            </a:pPr>
            <a:r>
              <a:rPr lang="ar-LB" sz="3000" b="1" dirty="0">
                <a:latin typeface="Simplified Arabic" panose="02020603050405020304" pitchFamily="18" charset="-78"/>
                <a:cs typeface="Simplified Arabic" pitchFamily="18" charset="-78"/>
              </a:rPr>
              <a:t>هَؤلاء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 النّساء ( للقريب المؤنّث/ الجمع )</a:t>
            </a:r>
          </a:p>
          <a:p>
            <a:pPr algn="ctr" rtl="1">
              <a:buNone/>
            </a:pPr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ar-LB" sz="3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ذاك</a:t>
            </a:r>
            <a:r>
              <a:rPr lang="ar-LB" sz="3000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 جوادٌ ( للمتوسّط المذكّر/المفرد)        </a:t>
            </a:r>
            <a:r>
              <a:rPr lang="ar-LB" sz="3000" u="sng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 </a:t>
            </a:r>
            <a:r>
              <a:rPr lang="ar-LB" sz="3000" b="1" u="sng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تِيكَ</a:t>
            </a:r>
            <a:r>
              <a:rPr lang="ar-LB" sz="3000" u="sng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 </a:t>
            </a:r>
            <a:r>
              <a:rPr lang="ar-LB" sz="3000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فَرَسٌ( للمتوسّط المؤنّث/ المفرد)</a:t>
            </a:r>
          </a:p>
          <a:p>
            <a:pPr algn="r" rtl="1">
              <a:buNone/>
            </a:pPr>
            <a:r>
              <a:rPr lang="ar-LB" sz="3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ذلك</a:t>
            </a:r>
            <a:r>
              <a:rPr lang="ar-LB" sz="3000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 جوادٌ ( للبعيد المذكّر/المفرد)           </a:t>
            </a:r>
            <a:r>
              <a:rPr lang="ar-LB" sz="3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تلك</a:t>
            </a:r>
            <a:r>
              <a:rPr lang="ar-LB" sz="3000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itchFamily="18" charset="-78"/>
              </a:rPr>
              <a:t> فَرَسٌ( للبعيد المؤنَّث/المفرد)</a:t>
            </a:r>
            <a:endParaRPr lang="en-GB" sz="3000" dirty="0">
              <a:solidFill>
                <a:srgbClr val="002060"/>
              </a:solidFill>
              <a:latin typeface="Simplified Arabic" panose="02020603050405020304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ar-LB" sz="3000" dirty="0">
              <a:solidFill>
                <a:srgbClr val="002060"/>
              </a:solidFill>
              <a:latin typeface="Simplified Arabic" panose="02020603050405020304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ar-LB" sz="3000" b="1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أولئك </a:t>
            </a:r>
            <a:r>
              <a:rPr lang="ar-LB" sz="3000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الجالسونَ / الجالسات ( للمتوسّط المذكّر والمؤنَّث / الجمع ) </a:t>
            </a:r>
          </a:p>
          <a:p>
            <a:pPr algn="r" rtl="1">
              <a:buNone/>
            </a:pPr>
            <a:r>
              <a:rPr lang="ar-LB" sz="3000" b="1" u="sng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أولالك</a:t>
            </a:r>
            <a:r>
              <a:rPr lang="ar-LB" sz="3000" b="1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itchFamily="18" charset="-78"/>
              </a:rPr>
              <a:t> </a:t>
            </a:r>
            <a:r>
              <a:rPr lang="ar-LB" sz="3000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itchFamily="18" charset="-78"/>
              </a:rPr>
              <a:t>الجالسونَ / الجالسات ( للبعيد المذكّر والمؤنَّث / الجمع )</a:t>
            </a:r>
          </a:p>
          <a:p>
            <a:pPr algn="r" rtl="1">
              <a:buNone/>
            </a:pPr>
            <a:r>
              <a:rPr lang="en-US" sz="2400" b="1" dirty="0">
                <a:solidFill>
                  <a:srgbClr val="00B05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ar-LB" sz="3100" dirty="0">
              <a:solidFill>
                <a:srgbClr val="00B050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64D41F-8B89-F04B-BB72-4D5350133F59}"/>
              </a:ext>
            </a:extLst>
          </p:cNvPr>
          <p:cNvSpPr txBox="1"/>
          <p:nvPr/>
        </p:nvSpPr>
        <p:spPr>
          <a:xfrm>
            <a:off x="399394" y="504497"/>
            <a:ext cx="1077310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500" dirty="0">
                <a:highlight>
                  <a:srgbClr val="00FFFF"/>
                </a:highlight>
                <a:latin typeface="Simplified Arabic" pitchFamily="18" charset="-78"/>
                <a:cs typeface="Simplified Arabic" pitchFamily="18" charset="-78"/>
              </a:rPr>
              <a:t>اِسمُ الإشارةِ، هو اِسمٌ مبنيّ نشير به إلى القريب أو المتوسّط أو البعيد من النّاس أو الحيوانات أو الأشياء.</a:t>
            </a:r>
          </a:p>
          <a:p>
            <a:pPr marL="0" algn="r" defTabSz="914400" rtl="1" eaLnBrk="1" latinLnBrk="0" hangingPunct="1"/>
            <a:endParaRPr lang="en-LB" dirty="0"/>
          </a:p>
        </p:txBody>
      </p:sp>
    </p:spTree>
    <p:extLst>
      <p:ext uri="{BB962C8B-B14F-4D97-AF65-F5344CB8AC3E}">
        <p14:creationId xmlns:p14="http://schemas.microsoft.com/office/powerpoint/2010/main" val="43850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661" y="462455"/>
            <a:ext cx="11014841" cy="5962519"/>
          </a:xfrm>
        </p:spPr>
        <p:txBody>
          <a:bodyPr>
            <a:normAutofit/>
          </a:bodyPr>
          <a:lstStyle/>
          <a:p>
            <a:pPr algn="r" rtl="1"/>
            <a:endParaRPr lang="ar-LB" sz="3500" b="1" dirty="0">
              <a:solidFill>
                <a:schemeClr val="bg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ar-LB" sz="35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ملاحظة:</a:t>
            </a:r>
          </a:p>
          <a:p>
            <a:pPr algn="r" rtl="1"/>
            <a:r>
              <a:rPr lang="ar-LB" sz="3500" b="1" dirty="0">
                <a:latin typeface="Simplified Arabic" pitchFamily="18" charset="-78"/>
                <a:cs typeface="Simplified Arabic" pitchFamily="18" charset="-78"/>
              </a:rPr>
              <a:t>الجمع العاقل: 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هو الجمع الّذي يدلّ على الإنسان:</a:t>
            </a:r>
            <a:r>
              <a:rPr lang="en-US" sz="35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معلّماتٌ</a:t>
            </a:r>
            <a:r>
              <a:rPr lang="en-US" sz="35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-  راقصون – مُهندسون -  فنّانون...</a:t>
            </a:r>
          </a:p>
          <a:p>
            <a:pPr marL="0" indent="0" algn="r" rtl="1">
              <a:buNone/>
            </a:pP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 ونُشير إليهِ باِسمِ الإشارةِ </a:t>
            </a: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هَؤلاء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 للقريب/ </a:t>
            </a: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أولئكَ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 للبعيد.</a:t>
            </a:r>
          </a:p>
          <a:p>
            <a:pPr algn="r" rtl="1">
              <a:buNone/>
            </a:pPr>
            <a:endParaRPr lang="en-US" sz="35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500" b="1" dirty="0">
                <a:latin typeface="Simplified Arabic" pitchFamily="18" charset="-78"/>
                <a:cs typeface="Simplified Arabic" pitchFamily="18" charset="-78"/>
              </a:rPr>
              <a:t>الجمع غير العاقل: 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هو</a:t>
            </a:r>
            <a:r>
              <a:rPr lang="en-US" sz="35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الجمع الّذي يدلّ على الأشياء والحيوانات: كلاب</a:t>
            </a:r>
            <a:r>
              <a:rPr lang="en-US" sz="35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- عصافير- مدارس- حدائق- شبابيك... </a:t>
            </a:r>
          </a:p>
          <a:p>
            <a:pPr marL="0" indent="0" algn="r" rtl="1">
              <a:buNone/>
            </a:pP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ونُشير إليهِ باِسمِ الإشارةِ </a:t>
            </a: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هذه 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للقريب/ </a:t>
            </a: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تلك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 للبعيد.</a:t>
            </a:r>
          </a:p>
          <a:p>
            <a:pPr algn="r" rtl="1">
              <a:buNone/>
            </a:pPr>
            <a:endParaRPr lang="ar-LB" sz="35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ar-LB" sz="35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en-US" sz="35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395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6524" y="869731"/>
            <a:ext cx="8229600" cy="5471160"/>
          </a:xfrm>
        </p:spPr>
        <p:txBody>
          <a:bodyPr/>
          <a:lstStyle/>
          <a:p>
            <a:pPr algn="r" rtl="1">
              <a:buNone/>
            </a:pPr>
            <a:r>
              <a:rPr lang="ar-LB" u="sng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لاحظ ما يلي</a:t>
            </a:r>
            <a:r>
              <a:rPr lang="ar-LB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endParaRPr lang="ar-LB" u="sng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ar-LB" u="sng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en-US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b="1" dirty="0">
                <a:latin typeface="Simplified Arabic" pitchFamily="18" charset="-78"/>
                <a:cs typeface="Simplified Arabic" pitchFamily="18" charset="-78"/>
              </a:rPr>
              <a:t>هذا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 كلبٌ ( للقريب المذكّر/المفرد)</a:t>
            </a:r>
          </a:p>
          <a:p>
            <a:pPr algn="r" rtl="1">
              <a:buNone/>
            </a:pPr>
            <a:r>
              <a:rPr lang="ar-LB" b="1" dirty="0">
                <a:latin typeface="Simplified Arabic" pitchFamily="18" charset="-78"/>
                <a:cs typeface="Simplified Arabic" pitchFamily="18" charset="-78"/>
              </a:rPr>
              <a:t> هذانِ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 كلبانِ ( للقريب المذكّر/ المثنّى )</a:t>
            </a:r>
          </a:p>
          <a:p>
            <a:pPr algn="r" rtl="1">
              <a:buNone/>
            </a:pPr>
            <a:r>
              <a:rPr lang="ar-LB" b="1" dirty="0">
                <a:latin typeface="Simplified Arabic" pitchFamily="18" charset="-78"/>
                <a:cs typeface="Simplified Arabic" pitchFamily="18" charset="-78"/>
              </a:rPr>
              <a:t> هذه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 بقرةٌ ( للقريب المؤنّث/ المفرد)                </a:t>
            </a:r>
          </a:p>
          <a:p>
            <a:pPr algn="r" rtl="1">
              <a:buNone/>
            </a:pPr>
            <a:r>
              <a:rPr lang="ar-LB" b="1" dirty="0">
                <a:latin typeface="Simplified Arabic" pitchFamily="18" charset="-78"/>
                <a:cs typeface="Simplified Arabic" pitchFamily="18" charset="-78"/>
              </a:rPr>
              <a:t> هاتانِ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 بقرتانِ( للقريب المؤنّث/ المثنّى)</a:t>
            </a:r>
            <a:endParaRPr lang="ar-LB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ar-LB" dirty="0">
              <a:solidFill>
                <a:srgbClr val="FFFF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r>
              <a:rPr lang="ar-LB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هذه</a:t>
            </a:r>
            <a:r>
              <a:rPr lang="ar-LB" dirty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كلابٌ  </a:t>
            </a:r>
            <a:r>
              <a:rPr lang="ar-LB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هذه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 بقراتٌ ( للقريب)</a:t>
            </a:r>
          </a:p>
          <a:p>
            <a:pPr algn="r" rtl="1">
              <a:buNone/>
            </a:pPr>
            <a:r>
              <a:rPr lang="ar-LB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تلك</a:t>
            </a:r>
            <a:r>
              <a:rPr lang="ar-LB" dirty="0">
                <a:solidFill>
                  <a:srgbClr val="FFFF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كلابٌ   </a:t>
            </a:r>
            <a:r>
              <a:rPr lang="ar-LB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تلكَ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 بقراتٌ  ( للبعيد)                    </a:t>
            </a:r>
            <a:r>
              <a:rPr lang="ar-LB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جمع غير عاقل</a:t>
            </a:r>
            <a:r>
              <a:rPr lang="ar-LB" dirty="0">
                <a:latin typeface="Simplified Arabic" pitchFamily="18" charset="-78"/>
                <a:cs typeface="Simplified Arabic" pitchFamily="18" charset="-78"/>
              </a:rPr>
              <a:t>    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5042916" y="47244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7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33400"/>
            <a:ext cx="8229600" cy="5852160"/>
          </a:xfrm>
        </p:spPr>
        <p:txBody>
          <a:bodyPr>
            <a:normAutofit/>
          </a:bodyPr>
          <a:lstStyle/>
          <a:p>
            <a:pPr algn="r" rtl="1"/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أسماء الإشارة الّتي تدلّ على مكان هي: هنا، هناكَ وهنالك. </a:t>
            </a:r>
          </a:p>
          <a:p>
            <a:pPr algn="r" rtl="1"/>
            <a:r>
              <a:rPr lang="ar-LB" sz="3500" dirty="0">
                <a:solidFill>
                  <a:srgbClr val="CC0066"/>
                </a:solidFill>
                <a:latin typeface="Simplified Arabic" pitchFamily="18" charset="-78"/>
                <a:cs typeface="Simplified Arabic" pitchFamily="18" charset="-78"/>
              </a:rPr>
              <a:t>هُنا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 جَلَسْتُ، </a:t>
            </a:r>
            <a:r>
              <a:rPr lang="ar-LB" sz="3500" dirty="0">
                <a:solidFill>
                  <a:srgbClr val="CC0066"/>
                </a:solidFill>
                <a:latin typeface="Simplified Arabic" pitchFamily="18" charset="-78"/>
                <a:cs typeface="Simplified Arabic" pitchFamily="18" charset="-78"/>
              </a:rPr>
              <a:t>هناكَ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 جَلَسَ أخي، و</a:t>
            </a:r>
            <a:r>
              <a:rPr lang="ar-LB" sz="3500" dirty="0">
                <a:solidFill>
                  <a:srgbClr val="CC0066"/>
                </a:solidFill>
                <a:latin typeface="Simplified Arabic" pitchFamily="18" charset="-78"/>
                <a:cs typeface="Simplified Arabic" pitchFamily="18" charset="-78"/>
              </a:rPr>
              <a:t>هُنالِكَ</a:t>
            </a:r>
            <a:r>
              <a:rPr lang="ar-LB" sz="3500" dirty="0">
                <a:latin typeface="Simplified Arabic" pitchFamily="18" charset="-78"/>
                <a:cs typeface="Simplified Arabic" pitchFamily="18" charset="-78"/>
              </a:rPr>
              <a:t> بعيدًا جَلَسَ صديقي.</a:t>
            </a:r>
          </a:p>
          <a:p>
            <a:pPr algn="ctr" rtl="1">
              <a:buNone/>
            </a:pP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هنا( للقريب)</a:t>
            </a:r>
          </a:p>
          <a:p>
            <a:pPr algn="r" rtl="1">
              <a:buNone/>
            </a:pPr>
            <a:r>
              <a:rPr lang="en-G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                   </a:t>
            </a: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هناك</a:t>
            </a:r>
            <a:r>
              <a:rPr lang="en-US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للمتوسّط )</a:t>
            </a:r>
          </a:p>
          <a:p>
            <a:pPr algn="ctr" rtl="1">
              <a:buNone/>
            </a:pPr>
            <a:r>
              <a:rPr lang="en-G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LB" sz="35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هنالك ( للبعيد)</a:t>
            </a:r>
          </a:p>
          <a:p>
            <a:pPr algn="r" rtl="1">
              <a:buNone/>
            </a:pPr>
            <a:endParaRPr lang="ar-LB" sz="40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ar-LB" sz="48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ar-LB" sz="48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None/>
            </a:pPr>
            <a:endParaRPr lang="en-US" sz="4800" dirty="0">
              <a:latin typeface="Simplified Arabic" pitchFamily="18" charset="-78"/>
              <a:cs typeface="Simplified Arabic" pitchFamily="18" charset="-78"/>
            </a:endParaRPr>
          </a:p>
          <a:p>
            <a:pPr algn="l" rtl="1">
              <a:buNone/>
            </a:pP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5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336</Words>
  <Application>Microsoft Macintosh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Simplified Arabic</vt:lpstr>
      <vt:lpstr>Office Theme</vt:lpstr>
      <vt:lpstr>أسماء الإشارة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أسماء الإشارة</dc:title>
  <dc:creator>Microsoft Office User</dc:creator>
  <cp:lastModifiedBy>Microsoft Office User</cp:lastModifiedBy>
  <cp:revision>3</cp:revision>
  <dcterms:created xsi:type="dcterms:W3CDTF">2025-04-09T15:10:29Z</dcterms:created>
  <dcterms:modified xsi:type="dcterms:W3CDTF">2025-04-09T16:09:20Z</dcterms:modified>
</cp:coreProperties>
</file>